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692000" cx="15120000"/>
  <p:notesSz cx="6858000" cy="9144000"/>
  <p:embeddedFontLst>
    <p:embeddedFont>
      <p:font typeface="Dosis ExtraLight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88">
          <p15:clr>
            <a:srgbClr val="747775"/>
          </p15:clr>
        </p15:guide>
        <p15:guide id="2" pos="4762">
          <p15:clr>
            <a:srgbClr val="747775"/>
          </p15:clr>
        </p15:guide>
        <p15:guide id="3" pos="2381">
          <p15:clr>
            <a:srgbClr val="747775"/>
          </p15:clr>
        </p15:guide>
        <p15:guide id="4" pos="7143">
          <p15:clr>
            <a:srgbClr val="747775"/>
          </p15:clr>
        </p15:guide>
        <p15:guide id="5" orient="horz" pos="624">
          <p15:clr>
            <a:srgbClr val="747775"/>
          </p15:clr>
        </p15:guide>
        <p15:guide id="6" orient="horz" pos="102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88" orient="horz"/>
        <p:guide pos="4762"/>
        <p:guide pos="2381"/>
        <p:guide pos="7143"/>
        <p:guide pos="624" orient="horz"/>
        <p:guide pos="102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DosisExtraLigh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DosisExtra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442a4b2492_0_26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442a4b2492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15423" y="1547778"/>
            <a:ext cx="14089200" cy="42669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15409" y="5891409"/>
            <a:ext cx="14089200" cy="16476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15409" y="2299346"/>
            <a:ext cx="14089200" cy="40815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15409" y="6552657"/>
            <a:ext cx="14089200" cy="2703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15409" y="4471058"/>
            <a:ext cx="14089200" cy="1749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15409" y="2395696"/>
            <a:ext cx="66141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990583" y="2395696"/>
            <a:ext cx="66141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15409" y="1154948"/>
            <a:ext cx="4643100" cy="15708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15409" y="2888617"/>
            <a:ext cx="4643100" cy="66090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10650" y="935745"/>
            <a:ext cx="10529400" cy="85038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560000" y="-260"/>
            <a:ext cx="756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4125" lIns="164125" spcFirstLastPara="1" rIns="164125" wrap="square" tIns="164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39016" y="2563450"/>
            <a:ext cx="6688800" cy="30813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39016" y="5826865"/>
            <a:ext cx="6688800" cy="2567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167677" y="1505164"/>
            <a:ext cx="6344700" cy="76812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15409" y="8794266"/>
            <a:ext cx="9919200" cy="1257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indent="-3873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indent="-3873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indent="-3873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indent="-3873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indent="-3873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indent="-3873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indent="-3873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indent="-3873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8791575" y="3686175"/>
            <a:ext cx="54864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2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52425" y="257175"/>
            <a:ext cx="6826500" cy="104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2800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BARRA</a:t>
            </a:r>
            <a:endParaRPr sz="28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28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AGUA KMZERO SIN O CON GAS 0,7 L.							3,5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AGUA SIN O CON GAS 0,5 L.									4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REFRESCOS BOTELLA 0,2 L.									3.5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ROSA BLANCA CERVEZA BOTELLA 0,33 L.							6</a:t>
            </a:r>
            <a:endParaRPr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ESTRELLA DAMM EN BARRIL 0,3 L.								4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COPA DE SANGRIA DE CAVA / DE TINTO							8</a:t>
            </a:r>
            <a:endParaRPr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COPA DE VINO										6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COPA DE FRANCIACORTA									12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COPA DE CHAMPAGNE									20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CAFÉ SOLO, DESCAFEINADO								2,5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CAFÉ ORZO, GINGSENG 									3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CAFÉ CORTADO 										3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CAFÉ CARAJILLO 										4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CAFÉ AMERICANO										3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TÉ E INFUSIONES 										3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CHUPITO 											2.5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LICORES NACIONALES 									5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LICORES IMPORTADOS 									6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LICORES NACIONALES EDAD 								7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LICORES IMPORTADOS EDAD 								8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CÓCTELES											12</a:t>
            </a:r>
            <a:endParaRPr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6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PAN, CUBIERTO Y SIMPATIA 4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9829800" y="685800"/>
            <a:ext cx="2991000" cy="81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solidFill>
                <a:schemeClr val="dk1"/>
              </a:solidFill>
              <a:highlight>
                <a:schemeClr val="lt1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4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CAVA / CHAMPAGNE</a:t>
            </a:r>
            <a:endParaRPr sz="32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534275" y="2357981"/>
            <a:ext cx="3789600" cy="744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PROSECCO DOC TREVISO “SYLVOZ” - LE COLTURE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Prosecco Brut - Veneto. Italia 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28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ETTORE GERMANO ROSANNA ROSÉ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Nebbiolo - Metodo Classico Extra Brut Rosato – Alta Langa Piemonte. Italia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54</a:t>
            </a:r>
            <a:endParaRPr sz="12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ETTORE GERMANO EXTRA BRUT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8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Chardonnay, Pinot Nero - Metodo Classico - Alta Langa DOCG Piemonte. Italia</a:t>
            </a:r>
            <a:endParaRPr sz="8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56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ETTORE GERMANO BLANC DE BLANC PAS DOSÈ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 - Metodo Classico D.O.C.G. Riserva –Alta Langa Piemonte. Italia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80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BELLAVISTA ALMA GRAN CUVÉE BRUT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0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Pinot Nero, Chardonnay - Franciacorta D.O.C.G. - Lombardia. Italia</a:t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65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BELLAVISTA ROSÉ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0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Chardonnay, Pinot Nero - Franciacorta D.O.C.G. – Lombardia. Italia</a:t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75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BELLAVISTA SATÈN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 - Franciacorta D.O.C.G. – Lombardia. Italia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85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BELLAVISTA VITTORIO MORETTI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Chardonnay, Pinot Nero - Franciacorta D.O.C.G. – Lombardia. Italia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165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1288494" y="2343968"/>
            <a:ext cx="3789600" cy="77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ALBET I NOYA ENTORNS RESERVA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8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Xarello, Macabeu y Parellada -  Brut Nature – D.O. Cataluña. España</a:t>
            </a:r>
            <a:endParaRPr sz="8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30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VILLARNAU CAVA ORGANICO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Macabeo, Xarello, Parellada Brut Nature Reserva – D.O. Cataluña. España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34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MASCARÓ RUBOR AURORAE ROSÉ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Garnatxa tinta - D.O. Cava – Cataluña. España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32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3B FILIPPA PATO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Bical, Maria Gomes, Cercial - Blanc de blancs Brut Nature- Aveiro. Portugal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38</a:t>
            </a:r>
            <a:endParaRPr sz="1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DELAMOTTE BRUT</a:t>
            </a:r>
            <a:endParaRPr>
              <a:solidFill>
                <a:schemeClr val="dk1"/>
              </a:solidFill>
              <a:highlight>
                <a:srgbClr val="FFFF00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Chardonnay, Pinot Noir -Champagne. Francia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90</a:t>
            </a:r>
            <a:endParaRPr sz="4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JOSEPH PERRIER CUVÉE ROYALE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Chardonnay, Pinot Noir - Champagne. Francia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95</a:t>
            </a:r>
            <a:endParaRPr sz="8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	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RUINART BLANC DE BLANCS 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 - Champagne. Francia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175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RUINART ROSÉ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Chardonnay, Pinot Noir - Champagne. Francia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175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DOM PÉRIGNON VINTAGE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Chardonnay, Pinot Noir - Champagne. Francia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3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310</a:t>
            </a:r>
            <a:endParaRPr sz="1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0134600" y="9338281"/>
            <a:ext cx="27336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7943850" y="361950"/>
            <a:ext cx="6826500" cy="55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2400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ROSADOS</a:t>
            </a:r>
            <a:endParaRPr sz="24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2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2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CANTELE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Negroamaro rosato – Salento IGT. Puglia, Italia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30</a:t>
            </a:r>
            <a:endParaRPr sz="115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CARE ROSADO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Cabernet sauvignon, tempranillo – D.O. Cariñena. España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22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TERAMOLL ROSA DE MAR</a:t>
            </a:r>
            <a:endParaRPr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Cabernet sauvignon, merlot, monastrell – Formentera. España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40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SAINTE MARIE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Les roches blanches – Côtes de Provence. Francia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34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QUINTA DA BOA ESPERANçA 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Atlantico – Lisboa - Portugal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40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2400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TINTOS</a:t>
            </a:r>
            <a:endParaRPr sz="24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4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800100" y="10070700"/>
            <a:ext cx="14961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2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-9525" y="1066800"/>
            <a:ext cx="3789600" cy="85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GIRLAN 448 SLM – I.G.T. VIGNETI DELLE DOLOMITI</a:t>
            </a:r>
            <a:endParaRPr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Chardonnay, pinot bianco, sauvignon – Alto Adige. Italia</a:t>
            </a:r>
            <a:endParaRPr sz="9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24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PERLAGIOIA - ALBANA ANCARANI </a:t>
            </a:r>
            <a:r>
              <a:rPr lang="it" sz="1100">
                <a:solidFill>
                  <a:srgbClr val="000000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	</a:t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Ravenna bianco I.G.T. 85% Albana 15% Trebbiano – Emilia Romagna. Italia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26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PECORINO COLLINE TEATINE - FEUDUCCIO</a:t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Pecorino IGT – Abruzzo. Italia</a:t>
            </a:r>
            <a:endParaRPr sz="9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28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RIBOLLA GIALLA I.G.T. DELLE VENEZIE - PITARS</a:t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Ribolla gialla – Friuli. Italia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28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PIGNOCCO – SANTA BARBARA</a:t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Verdicchio DOCG– Jesi, Marche. Italia</a:t>
            </a:r>
            <a:endParaRPr sz="9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30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FALANGHINA MASTROBERARDINO</a:t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Falanghina del Sannino DOC – Campania. Italia</a:t>
            </a:r>
            <a:endParaRPr sz="9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30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LUGANA – ZENATO</a:t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Trebbiano di Lugana DOC – Veneto. Italia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32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PINOT GRIGIO – ST MICHEL EPPAN</a:t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Pinot Grigio – DOC Friuli Colli Orientali. Italia</a:t>
            </a:r>
            <a:endParaRPr sz="9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32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GEWÜRZTRAMINER – ST. MICHAEL - EPPAN</a:t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Gewürztraminer – Alto Adige. Italia</a:t>
            </a:r>
            <a:endParaRPr sz="9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34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VERMENTINO - DEISPANTA</a:t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Vermentino di Gallura D.O.C.G. Superiore - Sardegna. Italia</a:t>
            </a:r>
            <a:endParaRPr sz="9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34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FRIULANO SAN PIETRO I CLIVI</a:t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Friulano D.O.P. Colli Orientali del Friuli -  Italia</a:t>
            </a:r>
            <a:endParaRPr sz="9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36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MURGO - ETNA BIANCO</a:t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Carricante, Catarratto - Sicilia. Italia	</a:t>
            </a:r>
            <a:endParaRPr sz="9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 sz="1100">
                <a:latin typeface="Dosis ExtraLight"/>
                <a:ea typeface="Dosis ExtraLight"/>
                <a:cs typeface="Dosis ExtraLight"/>
                <a:sym typeface="Dosis ExtraLight"/>
              </a:rPr>
              <a:t>42</a:t>
            </a:r>
            <a:endParaRPr sz="11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3571875" y="1066800"/>
            <a:ext cx="3848100" cy="91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TERLANER CUVÉE - TERLAN</a:t>
            </a:r>
            <a:endParaRPr sz="1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Chardonnay, pinot bianco, Sauvignon blanc–Alto Adige/Südtirol DOC. Italia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46</a:t>
            </a:r>
            <a:endParaRPr sz="1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BLANGÉ – AZ. AGRÍCOLA CERETTO	</a:t>
            </a:r>
            <a:endParaRPr sz="1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Arneis – Langhe, Piemonte. Italia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48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ST VALENTIN– ST MICHEL EPPAN</a:t>
            </a:r>
            <a:endParaRPr sz="1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Sauvignon blanc – D.O.C. Südtirol Altoadige. Italia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60</a:t>
            </a:r>
            <a:endParaRPr sz="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CARE CHARDONNAY</a:t>
            </a:r>
            <a:endParaRPr sz="1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Chardonnay – D.O. Cariñena. España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22</a:t>
            </a:r>
            <a:endParaRPr sz="4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LUNA LUNERA</a:t>
            </a:r>
            <a:endParaRPr sz="1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Sauvignon blanc – Dehesa de Luna, Castilla la Mancha. España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22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EL PERRO VERDE</a:t>
            </a:r>
            <a:endParaRPr sz="1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Verdejo – D.O. Rueda. España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28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IKIGALL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Xarel.lo, malvasia de Sitges, moscatel–Gallina de Piel Wines, D.O. Penedés. España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30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VIRGEN DEL GALIR - MARUXA</a:t>
            </a:r>
            <a:endParaRPr sz="1100">
              <a:solidFill>
                <a:schemeClr val="dk1"/>
              </a:solidFill>
              <a:highlight>
                <a:schemeClr val="lt1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Godello - Valdeorras. España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32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highlight>
                <a:srgbClr val="FFFF00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highlight>
                <a:srgbClr val="FFFF00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TERRAMOLL - BLANC LA SAVINA - ORGÁNICO</a:t>
            </a:r>
            <a:endParaRPr sz="1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Viognier, moscatel morisco, malvasía, garnacha blanca–V.T. Formentera. España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48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QUINTA DO REGUEIRO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Alvarinho Reserva - D.O. Vinho Verde. Portugal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38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highlight>
                <a:srgbClr val="FFFF00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highlight>
                <a:srgbClr val="FFFF00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POULLY FUMÉ “PETIT FUMÉ” MICHEL REDDE ET FILS</a:t>
            </a:r>
            <a:endParaRPr sz="1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Sauvignon – Poully-Fumé AOC. Francia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44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latin typeface="Dosis ExtraLight"/>
                <a:ea typeface="Dosis ExtraLight"/>
                <a:cs typeface="Dosis ExtraLight"/>
                <a:sym typeface="Dosis ExtraLight"/>
              </a:rPr>
              <a:t>LOUIS MOREAU CHABLIS</a:t>
            </a:r>
            <a:endParaRPr sz="1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latin typeface="Dosis ExtraLight"/>
                <a:ea typeface="Dosis ExtraLight"/>
                <a:cs typeface="Dosis ExtraLight"/>
                <a:sym typeface="Dosis ExtraLight"/>
              </a:rPr>
              <a:t>Chardonnay – D:O: Chablis. Bourgogne. Francia</a:t>
            </a:r>
            <a:endParaRPr sz="90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latin typeface="Dosis ExtraLight"/>
                <a:ea typeface="Dosis ExtraLight"/>
                <a:cs typeface="Dosis ExtraLight"/>
                <a:sym typeface="Dosis ExtraLight"/>
              </a:rPr>
              <a:t>46</a:t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FREIHEIT - NIGL</a:t>
            </a:r>
            <a:endParaRPr sz="1100">
              <a:solidFill>
                <a:schemeClr val="dk1"/>
              </a:solidFill>
              <a:highlight>
                <a:schemeClr val="lt1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Grüner veltliner. Austria 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50</a:t>
            </a:r>
            <a:endParaRPr sz="11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50"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2286000" y="9448800"/>
            <a:ext cx="2991000" cy="81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highlight>
                <a:schemeClr val="lt1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2"/>
              </a:solidFill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2286000" y="247650"/>
            <a:ext cx="2991000" cy="81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solidFill>
                <a:schemeClr val="dk1"/>
              </a:solidFill>
              <a:highlight>
                <a:schemeClr val="lt1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latin typeface="Dosis ExtraLight"/>
                <a:ea typeface="Dosis ExtraLight"/>
                <a:cs typeface="Dosis ExtraLight"/>
                <a:sym typeface="Dosis ExtraLight"/>
              </a:rPr>
              <a:t>BLANCOS</a:t>
            </a:r>
            <a:endParaRPr sz="3200">
              <a:solidFill>
                <a:schemeClr val="dk2"/>
              </a:solidFill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7877175" y="5686425"/>
            <a:ext cx="33243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CENTESIMINO ANCARANI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Savigôn Rosso 100% Centesimino – Emilia Romagna. Italia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28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OTELLO NERO DI LAMBRUSCO - CECI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Lambrusco Maestri - Emilia IGT. Italia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28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SCHIAVA GIRLAN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Vernatsch IGT – Alto Adige. Italia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24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TENUTA TASCANTE ETNA ROSSO CHIAIA NERA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Nerello Mascalese – Etna DOC, Sicilia. Italia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48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highlight>
                  <a:schemeClr val="lt1"/>
                </a:highlight>
                <a:latin typeface="Dosis ExtraLight"/>
                <a:ea typeface="Dosis ExtraLight"/>
                <a:cs typeface="Dosis ExtraLight"/>
                <a:sym typeface="Dosis ExtraLight"/>
              </a:rPr>
              <a:t>LAGREIN RISERVA ST VALENTIN</a:t>
            </a:r>
            <a:endParaRPr>
              <a:solidFill>
                <a:schemeClr val="dk1"/>
              </a:solidFill>
              <a:highlight>
                <a:schemeClr val="lt1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Lagrein - DOC Sudtirol Alto Adige. Italia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62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highlight>
                  <a:schemeClr val="lt1"/>
                </a:highlight>
                <a:latin typeface="Dosis ExtraLight"/>
                <a:ea typeface="Dosis ExtraLight"/>
                <a:cs typeface="Dosis ExtraLight"/>
                <a:sym typeface="Dosis ExtraLight"/>
              </a:rPr>
              <a:t>BAROLO ROCCHE DEI MANZONI</a:t>
            </a:r>
            <a:endParaRPr>
              <a:solidFill>
                <a:schemeClr val="dk1"/>
              </a:solidFill>
              <a:highlight>
                <a:schemeClr val="lt1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Nebbiolo DOCG Barolo - Piemonte. Italia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90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11496675" y="5695950"/>
            <a:ext cx="33243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highlight>
                  <a:schemeClr val="lt1"/>
                </a:highlight>
                <a:latin typeface="Dosis ExtraLight"/>
                <a:ea typeface="Dosis ExtraLight"/>
                <a:cs typeface="Dosis ExtraLight"/>
                <a:sym typeface="Dosis ExtraLight"/>
              </a:rPr>
              <a:t>CALI RED SNOOP DOG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Blend - California, USA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28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  <a:highlight>
                <a:schemeClr val="lt1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">
              <a:solidFill>
                <a:schemeClr val="dk1"/>
              </a:solidFill>
              <a:highlight>
                <a:schemeClr val="lt1"/>
              </a:highlight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highlight>
                  <a:schemeClr val="lt1"/>
                </a:highlight>
                <a:latin typeface="Dosis ExtraLight"/>
                <a:ea typeface="Dosis ExtraLight"/>
                <a:cs typeface="Dosis ExtraLight"/>
                <a:sym typeface="Dosis ExtraLight"/>
              </a:rPr>
              <a:t>BELA RIBERA DEL DUERO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Tempranillo – D.O. Ribera del Duero. España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26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HABLA DEL SILENCIO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Syrah, cabernet Sauvignon, tempranillo, cabernet franc – Ecológico – D.O. Extremadura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32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MARQUÉS DE MURRIETA RESERVA	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Tempranillo, graciano, mazuelo, garnacha – Marqués de Murrieta, Rioja. España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54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QUINTA DO CRASTO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Vinhas Velhas - Douro. Portugal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68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457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CAP DE BARBARIA	</a:t>
            </a:r>
            <a:endParaRPr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90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Cabernet Sauvignon, merlot y monastrell - DO Formentera. España</a:t>
            </a:r>
            <a:endParaRPr sz="90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150">
                <a:solidFill>
                  <a:schemeClr val="dk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80</a:t>
            </a:r>
            <a:endParaRPr sz="1150">
              <a:solidFill>
                <a:schemeClr val="dk1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