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10692000" cx="7560000"/>
  <p:notesSz cx="6858000" cy="9144000"/>
  <p:embeddedFontLst>
    <p:embeddedFont>
      <p:font typeface="Dosis ExtraLight"/>
      <p:regular r:id="rId8"/>
      <p:bold r:id="rId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368">
          <p15:clr>
            <a:srgbClr val="747775"/>
          </p15:clr>
        </p15:guide>
        <p15:guide id="2" pos="2381">
          <p15:clr>
            <a:srgbClr val="747775"/>
          </p15:clr>
        </p15:guide>
        <p15:guide id="3" pos="227">
          <p15:clr>
            <a:srgbClr val="747775"/>
          </p15:clr>
        </p15:guide>
        <p15:guide id="4" pos="4535">
          <p15:clr>
            <a:srgbClr val="747775"/>
          </p15:clr>
        </p15:guide>
        <p15:guide id="5" orient="horz" pos="227">
          <p15:clr>
            <a:srgbClr val="747775"/>
          </p15:clr>
        </p15:guide>
        <p15:guide id="6" orient="horz" pos="6508">
          <p15:clr>
            <a:srgbClr val="747775"/>
          </p15:clr>
        </p15:guide>
        <p15:guide id="7" orient="horz" pos="1814">
          <p15:clr>
            <a:srgbClr val="747775"/>
          </p15:clr>
        </p15:guide>
        <p15:guide id="8" orient="horz" pos="5669">
          <p15:clr>
            <a:srgbClr val="747775"/>
          </p15:clr>
        </p15:guide>
        <p15:guide id="9" pos="113">
          <p15:clr>
            <a:srgbClr val="747775"/>
          </p15:clr>
        </p15:guide>
        <p15:guide id="10" orient="horz" pos="113">
          <p15:clr>
            <a:srgbClr val="747775"/>
          </p15:clr>
        </p15:guide>
        <p15:guide id="11" pos="4649">
          <p15:clr>
            <a:srgbClr val="747775"/>
          </p15:clr>
        </p15:guide>
        <p15:guide id="12" orient="horz" pos="6622">
          <p15:clr>
            <a:srgbClr val="747775"/>
          </p15:clr>
        </p15:guide>
        <p15:guide id="13" pos="2154">
          <p15:clr>
            <a:srgbClr val="747775"/>
          </p15:clr>
        </p15:guide>
        <p15:guide id="14" pos="2608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368" orient="horz"/>
        <p:guide pos="2381"/>
        <p:guide pos="227"/>
        <p:guide pos="4535"/>
        <p:guide pos="227" orient="horz"/>
        <p:guide pos="6508" orient="horz"/>
        <p:guide pos="1814" orient="horz"/>
        <p:guide pos="5669" orient="horz"/>
        <p:guide pos="113"/>
        <p:guide pos="113" orient="horz"/>
        <p:guide pos="4649"/>
        <p:guide pos="6622" orient="horz"/>
        <p:guide pos="2154"/>
        <p:guide pos="260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DosisExtraLight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font" Target="fonts/DosisExtraLight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eafbe13d54_0_0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eafbe13d54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2e9e50406d9_0_5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2e9e50406d9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376750" y="9323525"/>
            <a:ext cx="2510102" cy="670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/>
          <p:nvPr/>
        </p:nvSpPr>
        <p:spPr>
          <a:xfrm>
            <a:off x="2494300" y="1419225"/>
            <a:ext cx="2680800" cy="5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 sz="2800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DESSERTS</a:t>
            </a:r>
            <a:endParaRPr sz="28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</p:txBody>
      </p:sp>
      <p:sp>
        <p:nvSpPr>
          <p:cNvPr id="60" name="Google Shape;60;p14"/>
          <p:cNvSpPr txBox="1"/>
          <p:nvPr/>
        </p:nvSpPr>
        <p:spPr>
          <a:xfrm>
            <a:off x="0" y="3152775"/>
            <a:ext cx="7560000" cy="735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TIRAMISÙ SCOMPOSTO CASANITA</a:t>
            </a:r>
            <a:endParaRPr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Crumble al cacao, crema al mascarpone, savoiardi e caffè</a:t>
            </a:r>
            <a:endParaRPr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TIRAMISÙ PARA MONTAR CASANITA</a:t>
            </a:r>
            <a:endParaRPr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Crumble de cacao, crema de mascarpone, bizcochos de soletilla y café</a:t>
            </a:r>
            <a:endParaRPr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CASANITA DECONSTRUCTED </a:t>
            </a:r>
            <a:r>
              <a:rPr lang="es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TIRAMISÚ</a:t>
            </a:r>
            <a:endParaRPr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C</a:t>
            </a:r>
            <a:r>
              <a:rPr lang="es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ocoa crumble, mascarpone cream, lady fingers biscuits and coffee</a:t>
            </a:r>
            <a:endParaRPr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-12-</a:t>
            </a:r>
            <a:endParaRPr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CREMA CATALANA NO LATTOSIO, MELE AL MOSCATELL</a:t>
            </a:r>
            <a:endParaRPr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Crema Catalana sin lactosa, manzanas al Moscatel</a:t>
            </a:r>
            <a:endParaRPr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Lactose-free catalan cream, apples in moscatel wine</a:t>
            </a:r>
            <a:endParaRPr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-10-</a:t>
            </a:r>
            <a:endParaRPr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MILLEFOGLIE CON CREMA CHANTILLY AL PISTACCHIO E COULIS DI RIBES</a:t>
            </a:r>
            <a:endParaRPr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Milhojas con crema chantilly de pistacho y coulis de grosella</a:t>
            </a:r>
            <a:endParaRPr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Millefeuille with pistachio chantilly cream and redcurrant coulis</a:t>
            </a:r>
            <a:endParaRPr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-10-</a:t>
            </a:r>
            <a:endParaRPr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CHEESECAKE COTTA E PASSION FRUIT</a:t>
            </a:r>
            <a:endParaRPr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Cheesecake horneada y fruta de la pasión</a:t>
            </a:r>
            <a:endParaRPr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Baked cheesecake and passion fruit</a:t>
            </a:r>
            <a:endParaRPr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-10-</a:t>
            </a:r>
            <a:endParaRPr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GELATO ARTIGIANALE CON FRUTTA FRESCA</a:t>
            </a:r>
            <a:endParaRPr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Helado artesanal con fruta fresca</a:t>
            </a:r>
            <a:endParaRPr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Artisan ice cream with fresh fruit</a:t>
            </a:r>
            <a:endParaRPr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-12-</a:t>
            </a:r>
            <a:endParaRPr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1200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IN ABBINAMENTO AI NOSTRI DESSERT PROPONIAMO CHÂTEAU COUSTEAU A.O.C. CADILLAC</a:t>
            </a:r>
            <a:endParaRPr sz="12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1200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En combinación con nuestros postres, nos proponemos Château Cousteau A.O.C. </a:t>
            </a:r>
            <a:endParaRPr sz="12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1200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In combination with our desserts, we propose Château Cousteau A.O.C. Cadillac</a:t>
            </a:r>
            <a:endParaRPr sz="12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1200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-6 CALICE//Copa// Glass-</a:t>
            </a:r>
            <a:endParaRPr sz="12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